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9B54-7DC4-4033-A78F-4B5385187EEF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80990-A739-4685-BFDB-7D540A816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B347CE-4CD5-440D-A083-7B9F0CD40A17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13BAC6-DBCA-4657-B808-41BE15FDE0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8640"/>
            <a:ext cx="7772400" cy="6192688"/>
          </a:xfrm>
        </p:spPr>
        <p:txBody>
          <a:bodyPr>
            <a:normAutofit/>
          </a:bodyPr>
          <a:lstStyle/>
          <a:p>
            <a:pPr algn="ctr"/>
            <a:endParaRPr lang="ru-RU" sz="7200" b="1" dirty="0" smtClean="0"/>
          </a:p>
          <a:p>
            <a:pPr algn="ctr"/>
            <a:r>
              <a:rPr lang="ru-RU" sz="4000" b="1" dirty="0" smtClean="0"/>
              <a:t>Диагностическое </a:t>
            </a:r>
            <a:r>
              <a:rPr lang="ru-RU" sz="4000" b="1" dirty="0"/>
              <a:t>исследование личности как фактор успешного выбора профессии</a:t>
            </a:r>
            <a:r>
              <a:rPr lang="ru-RU" sz="4000" b="1" dirty="0" smtClean="0"/>
              <a:t>.</a:t>
            </a:r>
          </a:p>
          <a:p>
            <a:pPr algn="ctr"/>
            <a:endParaRPr lang="ru-RU" sz="4000" b="1" dirty="0"/>
          </a:p>
          <a:p>
            <a:pPr algn="ctr"/>
            <a:endParaRPr lang="ru-RU" sz="4000" b="1" dirty="0" smtClean="0"/>
          </a:p>
          <a:p>
            <a:pPr algn="r"/>
            <a:r>
              <a:rPr lang="ru-RU" sz="1600" b="1" dirty="0" smtClean="0"/>
              <a:t>Педагог – психолог </a:t>
            </a:r>
          </a:p>
          <a:p>
            <a:pPr algn="r"/>
            <a:r>
              <a:rPr lang="ru-RU" sz="1600" b="1" dirty="0" smtClean="0"/>
              <a:t> </a:t>
            </a:r>
            <a:r>
              <a:rPr lang="en-US" sz="1600" b="1" dirty="0" smtClean="0"/>
              <a:t> </a:t>
            </a:r>
            <a:r>
              <a:rPr lang="ru-RU" sz="1600" b="1" dirty="0" smtClean="0"/>
              <a:t>Куртамышского СУВУ</a:t>
            </a:r>
          </a:p>
          <a:p>
            <a:pPr algn="r"/>
            <a:r>
              <a:rPr lang="ru-RU" sz="1600" b="1" dirty="0" smtClean="0"/>
              <a:t>Крюкова С.В.</a:t>
            </a:r>
          </a:p>
          <a:p>
            <a:pPr algn="ctr"/>
            <a:endParaRPr lang="ru-RU" sz="4000" b="1" dirty="0" smtClean="0"/>
          </a:p>
          <a:p>
            <a:pPr algn="ctr"/>
            <a:endParaRPr lang="ru-RU" sz="4000" b="1" dirty="0" smtClean="0"/>
          </a:p>
          <a:p>
            <a:pPr algn="ctr"/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1226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15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/>
              <a:t> Типы социальной направленности личности по </a:t>
            </a:r>
            <a:r>
              <a:rPr lang="ru-RU" sz="3100" b="1" dirty="0" err="1" smtClean="0"/>
              <a:t>Д.Голланда</a:t>
            </a:r>
            <a:r>
              <a:rPr lang="ru-RU" sz="3100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dirty="0"/>
              <a:t>Реалистичный.</a:t>
            </a:r>
            <a:r>
              <a:rPr lang="ru-RU" sz="3500" dirty="0"/>
              <a:t> Они больше ориентированы на практическую работу, общение с людьми, формулировку и изложение мыслей. С</a:t>
            </a:r>
            <a:r>
              <a:rPr lang="ru-RU" sz="3500" dirty="0" smtClean="0"/>
              <a:t>адовод</a:t>
            </a:r>
            <a:r>
              <a:rPr lang="ru-RU" sz="3500" dirty="0"/>
              <a:t>, кондитер, повар и др., которые предполагают решение конкретных задач и использование ручных навыков.</a:t>
            </a:r>
          </a:p>
          <a:p>
            <a:r>
              <a:rPr lang="ru-RU" sz="3500" b="1" dirty="0"/>
              <a:t>Исследовательский. </a:t>
            </a:r>
            <a:r>
              <a:rPr lang="ru-RU" sz="3500" dirty="0"/>
              <a:t>Обладают аналитическими способностями, умеют хорошо излагать и формулировать свои мысли, склонны к решению логических, абстрактных задач. Биолог, </a:t>
            </a:r>
            <a:r>
              <a:rPr lang="ru-RU" sz="3500" dirty="0" smtClean="0"/>
              <a:t> </a:t>
            </a:r>
            <a:r>
              <a:rPr lang="ru-RU" sz="3500" dirty="0"/>
              <a:t>экономист, программист и др. Общение не является ведущим видом деятельности.</a:t>
            </a:r>
          </a:p>
          <a:p>
            <a:r>
              <a:rPr lang="ru-RU" sz="3500" b="1" dirty="0"/>
              <a:t>Социальный. </a:t>
            </a:r>
            <a:r>
              <a:rPr lang="ru-RU" sz="3500" dirty="0"/>
              <a:t>Обладают хорошими вербальными способностями, с удовольствием общаются с людьми. Математические способности развиты слабее. Ориентированы на труд, главным содержание которого является взаимодействие с другими людьми, направленное на обучение, лечение, обслуживание и др. задачи, требующие постоянного контакта и общения с людьми.</a:t>
            </a:r>
          </a:p>
          <a:p>
            <a:r>
              <a:rPr lang="ru-RU" sz="3500" b="1" dirty="0"/>
              <a:t>Конвенциальный</a:t>
            </a:r>
            <a:r>
              <a:rPr lang="ru-RU" sz="3500" dirty="0"/>
              <a:t>. Предпочитают четко определенную деятельность. Чаще всего выбирают профессии, связанные с обработкой информации, представленной виде условных знаков, цифр, </a:t>
            </a:r>
            <a:r>
              <a:rPr lang="ru-RU" sz="3500" dirty="0" smtClean="0"/>
              <a:t>текстов</a:t>
            </a:r>
            <a:r>
              <a:rPr lang="ru-RU" sz="3500" dirty="0"/>
              <a:t>, ведение документации, бухгалтер, нотариус, </a:t>
            </a:r>
            <a:r>
              <a:rPr lang="ru-RU" sz="3500" dirty="0" smtClean="0"/>
              <a:t> корректор </a:t>
            </a:r>
            <a:r>
              <a:rPr lang="ru-RU" sz="3500" dirty="0"/>
              <a:t>и др. Коммуникативные и организаторские склонности развиты слабо, но зато прекрасно развиты исполнительные качества.</a:t>
            </a:r>
          </a:p>
          <a:p>
            <a:r>
              <a:rPr lang="ru-RU" sz="3500" b="1" dirty="0"/>
              <a:t>Предпринимательский. </a:t>
            </a:r>
            <a:r>
              <a:rPr lang="ru-RU" sz="3500" dirty="0"/>
              <a:t>Избегают занятий, требующих усидчивости, большой и длительной концентрации внимания. Предпочитают деятельность, требующую энергии, организаторских способностей. Профессии предприниматель, менеджер, продюсер и др., связанные с руководством, управлением и влиянием на разных людей в разных ситуациях.</a:t>
            </a:r>
          </a:p>
          <a:p>
            <a:r>
              <a:rPr lang="ru-RU" sz="3500" b="1" dirty="0"/>
              <a:t>Артистический. </a:t>
            </a:r>
            <a:r>
              <a:rPr lang="ru-RU" sz="3500" dirty="0"/>
              <a:t>Обладают хорошей реакцией и обостренным восприятием. Общительны. Избегают жесткой регламентации, предпочитают свободный график работы. Профессии могут быть связаны с литературой, театром, кино, музыкой,  ИЗО.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36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Результаты диагностического исследования воспитанниц Куртамышского СУВУ по тесту </a:t>
            </a:r>
            <a:r>
              <a:rPr lang="ru-RU" sz="3100" b="1" dirty="0" err="1" smtClean="0"/>
              <a:t>Д.Голланда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531922"/>
              </p:ext>
            </p:extLst>
          </p:nvPr>
        </p:nvGraphicFramePr>
        <p:xfrm>
          <a:off x="899592" y="2564904"/>
          <a:ext cx="7134358" cy="3250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088"/>
                <a:gridCol w="1240270"/>
              </a:tblGrid>
              <a:tr h="54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Реалистический тип (Р)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10,1%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Интеллектуальный тип (И)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1,5%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Социальный тип (С)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31,9%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Конвенциальный тип (К)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5,8%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Предприимчивый тип (П)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26,1%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200" dirty="0">
                          <a:effectLst/>
                        </a:rPr>
                        <a:t>Артистический тип (А)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effectLst/>
                        </a:rPr>
                        <a:t>24,6%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45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/>
              <a:t>Сферы профессиональной деятельности</a:t>
            </a:r>
            <a:r>
              <a:rPr lang="ru-RU" sz="3100" b="1" dirty="0"/>
              <a:t> </a:t>
            </a:r>
            <a:r>
              <a:rPr lang="ru-RU" sz="3100" b="1" dirty="0" smtClean="0"/>
              <a:t>по</a:t>
            </a:r>
            <a:r>
              <a:rPr lang="ru-RU" sz="3100" b="1" dirty="0" smtClean="0"/>
              <a:t> </a:t>
            </a:r>
            <a:r>
              <a:rPr lang="ru-RU" sz="3100" b="1" dirty="0" err="1"/>
              <a:t>Л.Йовайши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(модификация </a:t>
            </a:r>
            <a:r>
              <a:rPr lang="ru-RU" sz="3100" dirty="0" err="1"/>
              <a:t>Г.В.Резапкиной</a:t>
            </a:r>
            <a:r>
              <a:rPr lang="ru-RU" sz="3100" dirty="0" smtClean="0"/>
              <a:t>):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dirty="0" smtClean="0"/>
              <a:t>Склонность </a:t>
            </a:r>
            <a:r>
              <a:rPr lang="ru-RU" sz="2900" b="1" dirty="0"/>
              <a:t>к работе с людьми.</a:t>
            </a:r>
            <a:r>
              <a:rPr lang="ru-RU" sz="2900" dirty="0"/>
              <a:t> Профессии, связанные с обслуживанием (бытовым, медицинским, информационным), управлением, воспитанием и обучением. </a:t>
            </a:r>
            <a:endParaRPr lang="ru-RU" sz="2900" dirty="0" smtClean="0"/>
          </a:p>
          <a:p>
            <a:r>
              <a:rPr lang="ru-RU" sz="2900" b="1" dirty="0" smtClean="0"/>
              <a:t>Склонность </a:t>
            </a:r>
            <a:r>
              <a:rPr lang="ru-RU" sz="2900" b="1" dirty="0"/>
              <a:t>к исследовательской деятельности</a:t>
            </a:r>
            <a:r>
              <a:rPr lang="ru-RU" sz="2900" dirty="0"/>
              <a:t>. Профессии, связанные с научной работой. Кроме хорошей теоретической подготовки в определенных областях науки, людям, занимающимся исследовательской деятельностью, необходимы такие качества, как рациональность, независимость и оригинальность суждений, аналитический склад ума. </a:t>
            </a:r>
            <a:endParaRPr lang="ru-RU" sz="2900" dirty="0" smtClean="0"/>
          </a:p>
          <a:p>
            <a:r>
              <a:rPr lang="ru-RU" sz="2900" b="1" dirty="0"/>
              <a:t> Склонность к работе на производстве.</a:t>
            </a:r>
            <a:r>
              <a:rPr lang="ru-RU" sz="2900" dirty="0"/>
              <a:t> Круг этих профессий очень широк: </a:t>
            </a:r>
            <a:r>
              <a:rPr lang="ru-RU" sz="2900" dirty="0" smtClean="0"/>
              <a:t>производство; сборка</a:t>
            </a:r>
            <a:r>
              <a:rPr lang="ru-RU" sz="2900" dirty="0"/>
              <a:t>, монтаж приборов и механизмов; ремонт, наладка, обслуживание электронного и механического оборудования; монтаж, ремонт зданий, конструкций; обработка и использование различных материалов; управление транспортом. </a:t>
            </a:r>
            <a:endParaRPr lang="ru-RU" sz="2900" dirty="0" smtClean="0"/>
          </a:p>
          <a:p>
            <a:r>
              <a:rPr lang="ru-RU" sz="2900" b="1" dirty="0"/>
              <a:t> Склонность к эстетическим видам деятельности</a:t>
            </a:r>
            <a:r>
              <a:rPr lang="ru-RU" sz="2900" dirty="0"/>
              <a:t>. Профессии творческого характера, связанные с изобразительной, музыкальной, литературно-художественной, актерско-сценической деятельностью. </a:t>
            </a:r>
            <a:endParaRPr lang="ru-RU" sz="2900" dirty="0" smtClean="0"/>
          </a:p>
          <a:p>
            <a:r>
              <a:rPr lang="ru-RU" sz="2900" b="1" dirty="0" smtClean="0"/>
              <a:t>Склонность </a:t>
            </a:r>
            <a:r>
              <a:rPr lang="ru-RU" sz="2900" b="1" dirty="0"/>
              <a:t>к экстремальным видам деятельности.</a:t>
            </a:r>
            <a:r>
              <a:rPr lang="ru-RU" sz="2900" dirty="0"/>
              <a:t> Профессии, связанные с занятиями спортом, путешествиями, экспедиционной работой, охранной и оперативно-розыскной деятельностью, службой в армии. </a:t>
            </a:r>
            <a:endParaRPr lang="ru-RU" sz="2900" dirty="0" smtClean="0"/>
          </a:p>
          <a:p>
            <a:r>
              <a:rPr lang="ru-RU" sz="2900" b="1" dirty="0" smtClean="0"/>
              <a:t>Склонность </a:t>
            </a:r>
            <a:r>
              <a:rPr lang="ru-RU" sz="2900" b="1" dirty="0"/>
              <a:t>к планово-экономическим видам деятельности</a:t>
            </a:r>
            <a:r>
              <a:rPr lang="ru-RU" sz="2900" dirty="0"/>
              <a:t>. Профессии, связанные с расчетами и планированием (бухгалтер, экономист); делопроизводством, анализом и преобразованием текстов (редактор, переводчик, лингвист); схематическим изображением объектов (чертежник, топограф).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12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Результаты диагностического исследования воспитанниц Куртамышского СУВУ </a:t>
            </a:r>
            <a:r>
              <a:rPr lang="ru-RU" sz="2800" b="1" dirty="0" smtClean="0"/>
              <a:t>по </a:t>
            </a:r>
            <a:r>
              <a:rPr lang="ru-RU" sz="2700" b="1" dirty="0" smtClean="0"/>
              <a:t>о</a:t>
            </a:r>
            <a:r>
              <a:rPr lang="ru-RU" sz="2700" b="1" dirty="0" smtClean="0"/>
              <a:t>проснику </a:t>
            </a:r>
            <a:r>
              <a:rPr lang="ru-RU" sz="2700" b="1" dirty="0"/>
              <a:t>профессиональных склонностей </a:t>
            </a:r>
            <a:r>
              <a:rPr lang="ru-RU" sz="2700" b="1" dirty="0" err="1"/>
              <a:t>Л.Йовайши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(в модификации </a:t>
            </a:r>
            <a:r>
              <a:rPr lang="ru-RU" sz="2700" dirty="0" err="1"/>
              <a:t>Г.В.Резапкиной</a:t>
            </a:r>
            <a:r>
              <a:rPr lang="ru-RU" sz="2700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317240"/>
              </p:ext>
            </p:extLst>
          </p:nvPr>
        </p:nvGraphicFramePr>
        <p:xfrm>
          <a:off x="755576" y="3140968"/>
          <a:ext cx="7632847" cy="2808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5917"/>
                <a:gridCol w="1326930"/>
              </a:tblGrid>
              <a:tr h="561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Склонность к работе с людьми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40,4%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61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Склонность к эстетическим видам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8,5%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61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Склонность к экстремальным видам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36,1%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61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Склонность к планово-экономическим видам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>
                          <a:effectLst/>
                        </a:rPr>
                        <a:t>12,9%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61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Склонность к практической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effectLst/>
                        </a:rPr>
                        <a:t>2,1%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71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Результаты диагностического исследования воспитанниц Куртамышского СУВУ </a:t>
            </a:r>
            <a:r>
              <a:rPr lang="ru-RU" sz="3200" b="1" dirty="0" smtClean="0"/>
              <a:t>по методике </a:t>
            </a:r>
            <a:r>
              <a:rPr lang="ru-RU" sz="3200" b="1" dirty="0"/>
              <a:t>“Профиль” в модификации </a:t>
            </a:r>
            <a:r>
              <a:rPr lang="ru-RU" sz="3200" b="1" dirty="0" err="1"/>
              <a:t>Г</a:t>
            </a:r>
            <a:r>
              <a:rPr lang="ru-RU" sz="3200" b="1" dirty="0" err="1" smtClean="0"/>
              <a:t>.В.Резапкиной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226014"/>
              </p:ext>
            </p:extLst>
          </p:nvPr>
        </p:nvGraphicFramePr>
        <p:xfrm>
          <a:off x="1187624" y="2060846"/>
          <a:ext cx="6624736" cy="424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6050"/>
                <a:gridCol w="1908686"/>
              </a:tblGrid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Сфера интересов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5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Физика и математика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Химия и 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9,1%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Радиотехника и электроника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Механика и конструирование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1,1%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География и геология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Литература и искусство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14,1%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5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История и политика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Педагогика и медицина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22,4%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2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Предпринимательство и домоводство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24,8%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Спорт и военное дело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06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 smtClean="0"/>
              <a:t>Типы профессий по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Е.А.Климову</a:t>
            </a:r>
            <a:r>
              <a:rPr lang="ru-RU" sz="3100" b="1" dirty="0" smtClean="0"/>
              <a:t>: </a:t>
            </a:r>
            <a:endParaRPr lang="ru-RU" sz="31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«</a:t>
            </a:r>
            <a:r>
              <a:rPr lang="ru-RU" sz="2200" b="1" dirty="0"/>
              <a:t>человек–природа</a:t>
            </a:r>
            <a:r>
              <a:rPr lang="ru-RU" sz="2200" dirty="0"/>
              <a:t>» – все профессии, связанные с растениеводством, животноводством и лесным хозяйством;</a:t>
            </a:r>
          </a:p>
          <a:p>
            <a:r>
              <a:rPr lang="ru-RU" sz="2200" dirty="0" smtClean="0"/>
              <a:t>«</a:t>
            </a:r>
            <a:r>
              <a:rPr lang="ru-RU" sz="2200" b="1" dirty="0"/>
              <a:t>человек–техника</a:t>
            </a:r>
            <a:r>
              <a:rPr lang="ru-RU" sz="2200" dirty="0"/>
              <a:t>» –все технические профессии;</a:t>
            </a:r>
          </a:p>
          <a:p>
            <a:r>
              <a:rPr lang="ru-RU" sz="2200" dirty="0" smtClean="0"/>
              <a:t>«</a:t>
            </a:r>
            <a:r>
              <a:rPr lang="ru-RU" sz="2200" b="1" dirty="0"/>
              <a:t>человек–человек</a:t>
            </a:r>
            <a:r>
              <a:rPr lang="ru-RU" sz="2200" dirty="0"/>
              <a:t>» –все профессии, связанные с обслуживанием людей, с общением;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«</a:t>
            </a:r>
            <a:r>
              <a:rPr lang="ru-RU" sz="2200" b="1" dirty="0"/>
              <a:t>человек–знак</a:t>
            </a:r>
            <a:r>
              <a:rPr lang="ru-RU" sz="2200" dirty="0"/>
              <a:t>» -все профессии, связанные с обсчетами, цифровыми и буквенными знаками, в том числе и музыкальные специальности;</a:t>
            </a:r>
          </a:p>
          <a:p>
            <a:r>
              <a:rPr lang="ru-RU" sz="2200" dirty="0" smtClean="0"/>
              <a:t>«</a:t>
            </a:r>
            <a:r>
              <a:rPr lang="ru-RU" sz="2200" b="1" dirty="0"/>
              <a:t>человек–художественный образ</a:t>
            </a:r>
            <a:r>
              <a:rPr lang="ru-RU" sz="2200" dirty="0"/>
              <a:t>» –все творческие специальности.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43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Результаты диагностического исследования воспитанниц Куртамышского СУВУ </a:t>
            </a:r>
            <a:r>
              <a:rPr lang="ru-RU" sz="2800" b="1" dirty="0" smtClean="0"/>
              <a:t>по дифференциально- </a:t>
            </a:r>
            <a:r>
              <a:rPr lang="ru-RU" sz="2800" b="1" dirty="0" smtClean="0"/>
              <a:t>диагностическому опроснику </a:t>
            </a:r>
            <a:r>
              <a:rPr lang="ru-RU" sz="2800" b="1" dirty="0"/>
              <a:t>(ДДО) </a:t>
            </a:r>
            <a:r>
              <a:rPr lang="ru-RU" sz="2800" b="1" dirty="0" err="1"/>
              <a:t>Е.А.Климова</a:t>
            </a:r>
            <a:r>
              <a:rPr lang="ru-RU" sz="2800" b="1" dirty="0"/>
              <a:t>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950421"/>
              </p:ext>
            </p:extLst>
          </p:nvPr>
        </p:nvGraphicFramePr>
        <p:xfrm>
          <a:off x="971600" y="2348875"/>
          <a:ext cx="6984776" cy="331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3232"/>
                <a:gridCol w="1531544"/>
              </a:tblGrid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Типы профессий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Человек-природа    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15,5%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Человек-техника     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6,6%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Человек-человек    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51,3%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Человек-знаковая система 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Человек-художественный образ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22,2%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13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Рекомендации по результатам диагностического исследования: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40000" lnSpcReduction="20000"/>
          </a:bodyPr>
          <a:lstStyle/>
          <a:p>
            <a:r>
              <a:rPr lang="ru-RU" sz="2900" i="1" dirty="0"/>
              <a:t>Исходя из результатов данного диагностического исследования рекомендована профессиональная деятельность по следующим направлениям:</a:t>
            </a:r>
            <a:endParaRPr lang="ru-RU" sz="2900" dirty="0"/>
          </a:p>
          <a:p>
            <a:r>
              <a:rPr lang="ru-RU" sz="2900" i="1" dirty="0"/>
              <a:t>• воспитание, обучение людей (воспитатель, учитель, спортивный тренер); </a:t>
            </a:r>
            <a:br>
              <a:rPr lang="ru-RU" sz="2900" i="1" dirty="0"/>
            </a:br>
            <a:r>
              <a:rPr lang="ru-RU" sz="2900" i="1" dirty="0"/>
              <a:t>• медицинское обслуживание (врач, фельдшер, медсестра, няня); </a:t>
            </a:r>
            <a:br>
              <a:rPr lang="ru-RU" sz="2900" i="1" dirty="0"/>
            </a:br>
            <a:r>
              <a:rPr lang="ru-RU" sz="2900" i="1" dirty="0"/>
              <a:t>• бытовое обслуживание (продавец, парикмахер, официант, вахтер); </a:t>
            </a:r>
            <a:br>
              <a:rPr lang="ru-RU" sz="2900" i="1" dirty="0"/>
            </a:br>
            <a:r>
              <a:rPr lang="ru-RU" sz="2900" i="1" dirty="0"/>
              <a:t>• информационное обслуживание (библиотекарь, экскурсовод, лектор); </a:t>
            </a:r>
            <a:br>
              <a:rPr lang="ru-RU" sz="2900" i="1" dirty="0"/>
            </a:br>
            <a:r>
              <a:rPr lang="ru-RU" sz="2900" dirty="0"/>
              <a:t>• </a:t>
            </a:r>
            <a:r>
              <a:rPr lang="ru-RU" sz="2900" i="1" dirty="0"/>
              <a:t>изучать, исследовать, анализировать состояние, условия жизни растений или животных (агроном, микробиолог, зоотехник, гидробиолог, </a:t>
            </a:r>
            <a:r>
              <a:rPr lang="ru-RU" sz="2900" i="1" dirty="0" smtClean="0"/>
              <a:t>агрохимик);</a:t>
            </a:r>
            <a:r>
              <a:rPr lang="ru-RU" sz="2900" i="1" dirty="0"/>
              <a:t> </a:t>
            </a:r>
            <a:br>
              <a:rPr lang="ru-RU" sz="2900" i="1" dirty="0"/>
            </a:br>
            <a:r>
              <a:rPr lang="ru-RU" sz="2900" i="1" dirty="0"/>
              <a:t>• выращивать растения, ухаживать за животными (лесовод, полевод, цветовод, овощевод, птицевод, животновод, садовод, пчеловод); </a:t>
            </a:r>
            <a:br>
              <a:rPr lang="ru-RU" sz="2900" i="1" dirty="0"/>
            </a:br>
            <a:r>
              <a:rPr lang="ru-RU" sz="2900" i="1" dirty="0"/>
              <a:t>• проводить профилактику заболеваний растений и животных (ветеринар, врач карантинной службы). </a:t>
            </a:r>
            <a:endParaRPr lang="ru-RU" sz="2900" dirty="0"/>
          </a:p>
          <a:p>
            <a:r>
              <a:rPr lang="ru-RU" sz="2900" i="1" dirty="0"/>
              <a:t/>
            </a:r>
            <a:br>
              <a:rPr lang="ru-RU" sz="2900" i="1" dirty="0"/>
            </a:br>
            <a:r>
              <a:rPr lang="ru-RU" sz="2900" i="1" dirty="0"/>
              <a:t>Для успешного освоения данных профессий Наталье необходимо работать над развитием следующих личностных качеств:</a:t>
            </a:r>
            <a:br>
              <a:rPr lang="ru-RU" sz="2900" i="1" dirty="0"/>
            </a:br>
            <a:r>
              <a:rPr lang="ru-RU" sz="2900" i="1" dirty="0"/>
              <a:t>• стремление к общению, умение легко вступать в контакт с незнакомыми людьми; </a:t>
            </a:r>
            <a:br>
              <a:rPr lang="ru-RU" sz="2900" i="1" dirty="0"/>
            </a:br>
            <a:r>
              <a:rPr lang="ru-RU" sz="2900" i="1" dirty="0"/>
              <a:t>• устойчивое хорошее самочувствие при работе с людьми; </a:t>
            </a:r>
            <a:br>
              <a:rPr lang="ru-RU" sz="2900" i="1" dirty="0"/>
            </a:br>
            <a:r>
              <a:rPr lang="ru-RU" sz="2900" i="1" dirty="0"/>
              <a:t>• доброжелательность, отзывчивость; </a:t>
            </a:r>
            <a:br>
              <a:rPr lang="ru-RU" sz="2900" i="1" dirty="0"/>
            </a:br>
            <a:r>
              <a:rPr lang="ru-RU" sz="2900" i="1" dirty="0"/>
              <a:t>• выдержка; </a:t>
            </a:r>
            <a:br>
              <a:rPr lang="ru-RU" sz="2900" i="1" dirty="0"/>
            </a:br>
            <a:r>
              <a:rPr lang="ru-RU" sz="2900" i="1" dirty="0"/>
              <a:t>• умение сдерживать эмоции; </a:t>
            </a:r>
            <a:br>
              <a:rPr lang="ru-RU" sz="2900" i="1" dirty="0"/>
            </a:br>
            <a:r>
              <a:rPr lang="ru-RU" sz="2900" i="1" dirty="0"/>
              <a:t>• способность анализировать поведение окружающих и свое собственное, понимать намерения и настроение других людей, способность разбираться во взаимоотношениях людей, умение улаживать разногласия между ними, организовывать их взаимодействие; </a:t>
            </a:r>
            <a:br>
              <a:rPr lang="ru-RU" sz="2900" i="1" dirty="0"/>
            </a:br>
            <a:r>
              <a:rPr lang="ru-RU" sz="2900" i="1" dirty="0"/>
              <a:t>• способность мысленно ставить себя на место другого человека, умение слушать, учитывать мнение другого человека; </a:t>
            </a:r>
            <a:br>
              <a:rPr lang="ru-RU" sz="2900" i="1" dirty="0"/>
            </a:br>
            <a:r>
              <a:rPr lang="ru-RU" sz="2900" i="1" dirty="0"/>
              <a:t>• способность владеть речью, мимикой, жестами; </a:t>
            </a:r>
            <a:br>
              <a:rPr lang="ru-RU" sz="2900" i="1" dirty="0"/>
            </a:br>
            <a:r>
              <a:rPr lang="ru-RU" sz="2900" i="1" dirty="0"/>
              <a:t>• развитая речь, способность находить общий язык с разными людьми; </a:t>
            </a:r>
            <a:br>
              <a:rPr lang="ru-RU" sz="2900" i="1" dirty="0"/>
            </a:br>
            <a:r>
              <a:rPr lang="ru-RU" sz="2900" i="1" dirty="0"/>
              <a:t>• умение убеждать людей; </a:t>
            </a:r>
            <a:br>
              <a:rPr lang="ru-RU" sz="2900" i="1" dirty="0"/>
            </a:br>
            <a:r>
              <a:rPr lang="ru-RU" sz="2900" i="1" dirty="0"/>
              <a:t>• аккуратность, пунктуальность, собранность; </a:t>
            </a:r>
            <a:br>
              <a:rPr lang="ru-RU" sz="2900" i="1" dirty="0"/>
            </a:br>
            <a:r>
              <a:rPr lang="ru-RU" sz="2900" i="1" dirty="0"/>
              <a:t>• знание психологии людей</a:t>
            </a:r>
            <a:endParaRPr lang="ru-RU" sz="2900" dirty="0"/>
          </a:p>
          <a:p>
            <a:r>
              <a:rPr lang="ru-RU" sz="2900" dirty="0"/>
              <a:t>• </a:t>
            </a:r>
            <a:r>
              <a:rPr lang="ru-RU" sz="2900" i="1" dirty="0"/>
              <a:t>развитое воображение, наглядно-образное мышление, хорошая зрительная память, наблюдательность, способность предвидеть и оценивать изменчивые природные факторы; </a:t>
            </a:r>
            <a:br>
              <a:rPr lang="ru-RU" sz="2900" i="1" dirty="0"/>
            </a:b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90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335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  Типы социальной направленности личности по Д.Голланда: </vt:lpstr>
      <vt:lpstr>Результаты диагностического исследования воспитанниц Куртамышского СУВУ по тесту Д.Голланда </vt:lpstr>
      <vt:lpstr> Сферы профессиональной деятельности по Л.Йовайши (модификация Г.В.Резапкиной):</vt:lpstr>
      <vt:lpstr>Результаты диагностического исследования воспитанниц Куртамышского СУВУ по опроснику профессиональных склонностей Л.Йовайши (в модификации Г.В.Резапкиной) </vt:lpstr>
      <vt:lpstr>Результаты диагностического исследования воспитанниц Куртамышского СУВУ по методике “Профиль” в модификации Г.В.Резапкиной</vt:lpstr>
      <vt:lpstr>Типы профессий по Е.А.Климову: </vt:lpstr>
      <vt:lpstr>Результаты диагностического исследования воспитанниц Куртамышского СУВУ по дифференциально- диагностическому опроснику (ДДО) Е.А.Климова </vt:lpstr>
      <vt:lpstr>Рекомендации по результатам диагностического исследования: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User</cp:lastModifiedBy>
  <cp:revision>41</cp:revision>
  <dcterms:created xsi:type="dcterms:W3CDTF">2011-12-13T08:08:41Z</dcterms:created>
  <dcterms:modified xsi:type="dcterms:W3CDTF">2019-03-11T16:06:49Z</dcterms:modified>
</cp:coreProperties>
</file>